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5"/>
  </p:sldMasterIdLst>
  <p:notesMasterIdLst>
    <p:notesMasterId r:id="rId20"/>
  </p:notesMasterIdLst>
  <p:sldIdLst>
    <p:sldId id="262" r:id="rId6"/>
    <p:sldId id="265" r:id="rId7"/>
    <p:sldId id="277" r:id="rId8"/>
    <p:sldId id="263" r:id="rId9"/>
    <p:sldId id="270" r:id="rId10"/>
    <p:sldId id="268" r:id="rId11"/>
    <p:sldId id="271" r:id="rId12"/>
    <p:sldId id="273" r:id="rId13"/>
    <p:sldId id="264" r:id="rId14"/>
    <p:sldId id="274" r:id="rId15"/>
    <p:sldId id="272" r:id="rId16"/>
    <p:sldId id="275" r:id="rId17"/>
    <p:sldId id="278" r:id="rId18"/>
    <p:sldId id="26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CB0BB6-03D3-AE11-3519-D2DCC4C74D8A}" name="Oliver Alini" initials="OA" userId="S::oliver.alini@nzqa.govt.nz::c1166f73-8b39-4e43-805c-a26e490b8dc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0000"/>
    <a:srgbClr val="D83967"/>
    <a:srgbClr val="65A625"/>
    <a:srgbClr val="763C83"/>
    <a:srgbClr val="007382"/>
    <a:srgbClr val="004150"/>
    <a:srgbClr val="1A9AA9"/>
    <a:srgbClr val="FCC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590" autoAdjust="0"/>
  </p:normalViewPr>
  <p:slideViewPr>
    <p:cSldViewPr snapToGrid="0">
      <p:cViewPr varScale="1">
        <p:scale>
          <a:sx n="135" d="100"/>
          <a:sy n="135" d="100"/>
        </p:scale>
        <p:origin x="34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8069D-2626-4D34-BB63-9F78F7BAC74F}" type="datetimeFigureOut">
              <a:rPr lang="en-NZ" smtClean="0"/>
              <a:t>16/02/2025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E2F66-3498-4ED6-894E-ABDF84CB13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466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09289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6284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800" u="sng" kern="0" dirty="0">
              <a:solidFill>
                <a:srgbClr val="0563C1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0024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Go to </a:t>
            </a:r>
            <a:r>
              <a:rPr lang="en-NZ" dirty="0" err="1"/>
              <a:t>pg</a:t>
            </a:r>
            <a:r>
              <a:rPr lang="en-NZ" dirty="0"/>
              <a:t> 9 of the Handbook and write your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37016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NZ" dirty="0">
              <a:ea typeface="Calibri"/>
              <a:cs typeface="Calibri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E2F66-3498-4ED6-894E-ABDF84CB13E8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09202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3C5D602-6983-D16E-0245-1CED4E5D7E87}"/>
              </a:ext>
            </a:extLst>
          </p:cNvPr>
          <p:cNvSpPr/>
          <p:nvPr userDrawn="1"/>
        </p:nvSpPr>
        <p:spPr>
          <a:xfrm>
            <a:off x="0" y="0"/>
            <a:ext cx="12192000" cy="5448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0C0A6-96FA-C0E2-C42C-571A6B2F0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9500" y="1122363"/>
            <a:ext cx="5016500" cy="1747837"/>
          </a:xfrm>
        </p:spPr>
        <p:txBody>
          <a:bodyPr anchor="b">
            <a:normAutofit/>
          </a:bodyPr>
          <a:lstStyle>
            <a:lvl1pPr algn="l">
              <a:defRPr sz="39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3FC412-9A2E-E196-0D8F-71FB55B07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9500" y="3467100"/>
            <a:ext cx="5016500" cy="1655762"/>
          </a:xfrm>
        </p:spPr>
        <p:txBody>
          <a:bodyPr/>
          <a:lstStyle>
            <a:lvl1pPr marL="0" indent="0" algn="l">
              <a:buNone/>
              <a:defRPr sz="24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CA93CF-5543-E870-FD49-5F77803CF394}"/>
              </a:ext>
            </a:extLst>
          </p:cNvPr>
          <p:cNvCxnSpPr/>
          <p:nvPr userDrawn="1"/>
        </p:nvCxnSpPr>
        <p:spPr>
          <a:xfrm>
            <a:off x="1079500" y="2990850"/>
            <a:ext cx="4546600" cy="0"/>
          </a:xfrm>
          <a:prstGeom prst="line">
            <a:avLst/>
          </a:prstGeom>
          <a:ln w="57150">
            <a:solidFill>
              <a:srgbClr val="1A9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8ECEEAC0-392F-B846-0CFE-573BD0251D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20" y="5754813"/>
            <a:ext cx="4175768" cy="765050"/>
          </a:xfrm>
          <a:prstGeom prst="rect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E624C52F-4737-E232-F162-160BDFC85D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566" y="-217687"/>
            <a:ext cx="3432055" cy="656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88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0C0A6-96FA-C0E2-C42C-571A6B2F0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9499" y="1451432"/>
            <a:ext cx="6366329" cy="2391226"/>
          </a:xfrm>
        </p:spPr>
        <p:txBody>
          <a:bodyPr anchor="b">
            <a:normAutofit/>
          </a:bodyPr>
          <a:lstStyle>
            <a:lvl1pPr algn="l">
              <a:defRPr sz="39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CA93CF-5543-E870-FD49-5F77803CF394}"/>
              </a:ext>
            </a:extLst>
          </p:cNvPr>
          <p:cNvCxnSpPr>
            <a:cxnSpLocks/>
          </p:cNvCxnSpPr>
          <p:nvPr userDrawn="1"/>
        </p:nvCxnSpPr>
        <p:spPr>
          <a:xfrm>
            <a:off x="1079500" y="3963307"/>
            <a:ext cx="3202214" cy="0"/>
          </a:xfrm>
          <a:prstGeom prst="line">
            <a:avLst/>
          </a:prstGeom>
          <a:ln w="57150">
            <a:solidFill>
              <a:srgbClr val="1A9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7B144A23-6050-3A4B-EC01-7B7AA82E7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893" y="-219070"/>
            <a:ext cx="4292640" cy="820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92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687B-C3DD-D08A-A252-DD37CC660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217F67-0E86-5B13-E85C-C5301DB2C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NZ"/>
              <a:t>/ 00 Month 0000 / Version 00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D444D-B60B-85D5-E0F3-36906F821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Presentation header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50ED84-069F-2F7B-6CA2-266C11182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898AA6-C494-EA85-CB14-F2C7046787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225" y="2569029"/>
            <a:ext cx="10315575" cy="36984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39864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687B-C3DD-D08A-A252-DD37CC6609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687" y="1665958"/>
            <a:ext cx="5057548" cy="7529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Heading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217F67-0E86-5B13-E85C-C5301DB2C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NZ"/>
              <a:t>/ 00 Month 0000 / Version 00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D444D-B60B-85D5-E0F3-36906F821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Presentation header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50ED84-069F-2F7B-6CA2-266C11182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898AA6-C494-EA85-CB14-F2C7046787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225" y="2569029"/>
            <a:ext cx="5057775" cy="37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CE2B39F-15F6-4A2A-411B-5C9AFDA1CD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3825" y="1744980"/>
            <a:ext cx="4629150" cy="459708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19372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5FBD42-EFCA-CBCF-0960-7FE4A9E43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NZ"/>
              <a:t>/ 00 Month 0000 / Version 00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2C33-842F-D7F0-E6D6-6D20A1EC5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Presentation header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CB4D3-D0D4-6002-5B56-C18C9957F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5ED09634-4830-331C-3B5B-15ADE604F3B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1054100" y="1689100"/>
            <a:ext cx="10083800" cy="2946400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3819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arewel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0C0A6-96FA-C0E2-C42C-571A6B2F06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9500" y="1768549"/>
            <a:ext cx="5016500" cy="1747837"/>
          </a:xfrm>
        </p:spPr>
        <p:txBody>
          <a:bodyPr anchor="b">
            <a:normAutofit/>
          </a:bodyPr>
          <a:lstStyle>
            <a:lvl1pPr algn="l">
              <a:defRPr sz="3900"/>
            </a:lvl1pPr>
          </a:lstStyle>
          <a:p>
            <a:r>
              <a:rPr lang="en-US"/>
              <a:t>Kia </a:t>
            </a:r>
            <a:r>
              <a:rPr lang="en-US" err="1"/>
              <a:t>ora</a:t>
            </a:r>
            <a:br>
              <a:rPr lang="en-US"/>
            </a:br>
            <a:r>
              <a:rPr lang="en-US"/>
              <a:t>Thank you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3FC412-9A2E-E196-0D8F-71FB55B07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9500" y="3987800"/>
            <a:ext cx="5016500" cy="1135061"/>
          </a:xfrm>
        </p:spPr>
        <p:txBody>
          <a:bodyPr>
            <a:normAutofit/>
          </a:bodyPr>
          <a:lstStyle>
            <a:lvl1pPr marL="0" indent="0" algn="l">
              <a:buNone/>
              <a:defRPr sz="15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CA93CF-5543-E870-FD49-5F77803CF394}"/>
              </a:ext>
            </a:extLst>
          </p:cNvPr>
          <p:cNvCxnSpPr>
            <a:cxnSpLocks/>
          </p:cNvCxnSpPr>
          <p:nvPr userDrawn="1"/>
        </p:nvCxnSpPr>
        <p:spPr>
          <a:xfrm>
            <a:off x="1079500" y="3600450"/>
            <a:ext cx="2489200" cy="0"/>
          </a:xfrm>
          <a:prstGeom prst="line">
            <a:avLst/>
          </a:prstGeom>
          <a:ln w="57150">
            <a:solidFill>
              <a:srgbClr val="1A9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8ECEEAC0-392F-B846-0CFE-573BD0251D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20" y="5754813"/>
            <a:ext cx="4175768" cy="765050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6DA1729C-1B8A-20C0-94EF-0F544321F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893" y="-219070"/>
            <a:ext cx="4292640" cy="820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9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C2AF6B-6A58-F975-244D-908D6D2287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17"/>
          <a:stretch/>
        </p:blipFill>
        <p:spPr>
          <a:xfrm>
            <a:off x="0" y="0"/>
            <a:ext cx="12191999" cy="122872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8915D-05ED-00E1-23D4-3842BB46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686" y="1665958"/>
            <a:ext cx="10315113" cy="73787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Header 1 goes here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51CD28-569B-3E0E-48EA-90C327583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8686" y="2535810"/>
            <a:ext cx="10315113" cy="364115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BD7B7-F36E-7E77-D464-033A2908D1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00154" y="318125"/>
            <a:ext cx="1814659" cy="273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NZ"/>
              <a:t>/ 00 Month 0000 / Version 00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B3E59-7E87-66F8-DF0C-3E0932E0CA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84742" y="318125"/>
            <a:ext cx="3515413" cy="273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NZ"/>
              <a:t>Presentation header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325FD-4297-EAEF-5AB4-0BD9DC593C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71614" y="591205"/>
            <a:ext cx="2743200" cy="2169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16997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2286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9535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2717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cea.education.govt.nz/standards-approved-ncea-co-requisite-2024-and-202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79F16-BBB6-7238-8DEB-8AC2F8499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9500" y="1122363"/>
            <a:ext cx="9689114" cy="1747837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36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eachers new to NCEA </a:t>
            </a:r>
            <a:br>
              <a:rPr lang="en-US" sz="36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36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standards-based assessment</a:t>
            </a:r>
            <a:endParaRPr lang="en-NZ" sz="3600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836A66-EB2E-EA47-43C8-616A36BD99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9500" y="4802819"/>
            <a:ext cx="6395498" cy="621883"/>
          </a:xfrm>
        </p:spPr>
        <p:txBody>
          <a:bodyPr>
            <a:normAutofit/>
          </a:bodyPr>
          <a:lstStyle/>
          <a:p>
            <a:r>
              <a:rPr lang="en-NZ"/>
              <a:t>2025 School Quality Assurance and Support</a:t>
            </a:r>
          </a:p>
        </p:txBody>
      </p:sp>
    </p:spTree>
    <p:extLst>
      <p:ext uri="{BB962C8B-B14F-4D97-AF65-F5344CB8AC3E}">
        <p14:creationId xmlns:p14="http://schemas.microsoft.com/office/powerpoint/2010/main" val="3596825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AF5B3-D1FC-1CCC-ECDE-72550C3CE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905-F9EE-92F9-13E7-4301BBB96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373" y="1293775"/>
            <a:ext cx="5539667" cy="737878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 Internal Achievement Standard</a:t>
            </a:r>
            <a:endParaRPr lang="en-NZ" sz="36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F63B74-DC0D-C292-F5BA-5286E11EC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Teachers new to NCEA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55CF1E-69A6-6926-140D-D80344011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10</a:t>
            </a:fld>
            <a:endParaRPr lang="en-NZ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81DD4C-FD86-C803-7800-8C4468FFF3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226" y="2569029"/>
            <a:ext cx="6603318" cy="3876159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 sz="2400">
                <a:solidFill>
                  <a:srgbClr val="418D8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Identify the different parts of your standard.</a:t>
            </a:r>
            <a:endParaRPr lang="en-NZ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2400">
                <a:solidFill>
                  <a:srgbClr val="418D8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Find an exemplar for your standard 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US" sz="2400">
                <a:solidFill>
                  <a:srgbClr val="418D8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Find a sample assessment task for your standard  </a:t>
            </a:r>
            <a:endParaRPr lang="en-NZ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US" sz="2400">
                <a:solidFill>
                  <a:srgbClr val="418D8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Find the assessment schedule for the task.</a:t>
            </a:r>
            <a:endParaRPr lang="en-NZ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NZ" sz="10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96C986-10A5-422C-949A-5F17AB730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2916" y="1125924"/>
            <a:ext cx="3097621" cy="2514403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68FD7A3-8916-6661-C782-B135F4CCAFD4}"/>
              </a:ext>
            </a:extLst>
          </p:cNvPr>
          <p:cNvCxnSpPr>
            <a:cxnSpLocks/>
          </p:cNvCxnSpPr>
          <p:nvPr/>
        </p:nvCxnSpPr>
        <p:spPr>
          <a:xfrm flipV="1">
            <a:off x="6196614" y="2569029"/>
            <a:ext cx="2323003" cy="859971"/>
          </a:xfrm>
          <a:prstGeom prst="straightConnector1">
            <a:avLst/>
          </a:prstGeom>
          <a:ln w="76200">
            <a:solidFill>
              <a:srgbClr val="6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FAFD103F-6E13-F4CF-3821-4D1BFCBD46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4089" y="3857308"/>
            <a:ext cx="3286126" cy="2044798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F68898D-766B-EB49-EE8D-310C770A1DD5}"/>
              </a:ext>
            </a:extLst>
          </p:cNvPr>
          <p:cNvCxnSpPr>
            <a:cxnSpLocks/>
          </p:cNvCxnSpPr>
          <p:nvPr/>
        </p:nvCxnSpPr>
        <p:spPr>
          <a:xfrm>
            <a:off x="6365289" y="4245417"/>
            <a:ext cx="1897627" cy="592508"/>
          </a:xfrm>
          <a:prstGeom prst="straightConnector1">
            <a:avLst/>
          </a:prstGeom>
          <a:ln w="76200">
            <a:solidFill>
              <a:srgbClr val="6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092D66A0-2232-AEB3-4449-BEAAC2CB5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5717" y="5189843"/>
            <a:ext cx="5459645" cy="1409382"/>
          </a:xfrm>
          <a:prstGeom prst="rect">
            <a:avLst/>
          </a:prstGeom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F76FB94-1B14-A621-4F5E-6E0B1B21710A}"/>
              </a:ext>
            </a:extLst>
          </p:cNvPr>
          <p:cNvCxnSpPr>
            <a:cxnSpLocks/>
          </p:cNvCxnSpPr>
          <p:nvPr/>
        </p:nvCxnSpPr>
        <p:spPr>
          <a:xfrm>
            <a:off x="1350631" y="5122416"/>
            <a:ext cx="1618904" cy="595878"/>
          </a:xfrm>
          <a:prstGeom prst="straightConnector1">
            <a:avLst/>
          </a:prstGeom>
          <a:ln w="76200">
            <a:solidFill>
              <a:srgbClr val="6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79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F23BA-BE17-0265-9FB6-4AD2BC54A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883396-A278-F1D3-53DD-44F9A7190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Assessment and Quality Assurance for NCEA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F28227-FD96-9EC5-13BB-7FE7E31A7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NZ" dirty="0"/>
              <a:t>Teachers New to NCEA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F46A2D-3613-6C25-E8EB-F619736F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11</a:t>
            </a:fld>
            <a:endParaRPr lang="en-NZ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8BE4D0-56ED-336C-6F2D-564BEAA8DAEB}"/>
              </a:ext>
            </a:extLst>
          </p:cNvPr>
          <p:cNvSpPr txBox="1"/>
          <p:nvPr/>
        </p:nvSpPr>
        <p:spPr>
          <a:xfrm>
            <a:off x="435006" y="2512514"/>
            <a:ext cx="7137645" cy="4093428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r>
              <a:rPr lang="en-NZ" sz="2000" b="1" dirty="0"/>
              <a:t>1.   Support to help you with assessment</a:t>
            </a:r>
          </a:p>
          <a:p>
            <a:endParaRPr lang="en-NZ" sz="2000" b="1" dirty="0"/>
          </a:p>
          <a:p>
            <a:r>
              <a:rPr lang="en-NZ" sz="2000" b="1" dirty="0"/>
              <a:t>2.   Internal moderation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NZ" sz="2000" dirty="0"/>
              <a:t>managed by the school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NZ" sz="2000" dirty="0"/>
              <a:t>critiquing the task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NZ" sz="2000" dirty="0"/>
              <a:t>verifying the grades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NZ" sz="2000" dirty="0"/>
              <a:t>every standard, every year, every teacher</a:t>
            </a:r>
          </a:p>
          <a:p>
            <a:pPr lvl="1"/>
            <a:endParaRPr lang="en-NZ" sz="2000" dirty="0"/>
          </a:p>
          <a:p>
            <a:r>
              <a:rPr lang="en-NZ" sz="2000" b="1" dirty="0"/>
              <a:t>3.   External moderation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NZ" sz="2000" dirty="0"/>
              <a:t>submitted to NZQA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NZ" sz="2000" dirty="0"/>
              <a:t>moderated by NZQA experts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NZ" sz="2000" dirty="0"/>
              <a:t>report on consistency with the standard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NZ" sz="2000" dirty="0"/>
              <a:t>must be followed up by the school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91EE1-02EF-F007-CF20-54118C70C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9726" y="2512514"/>
            <a:ext cx="4507268" cy="249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74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E106A-7E7A-97DA-EC02-625CEAD27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9439FE-50AF-93D5-37D5-685D4207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686" y="1665958"/>
            <a:ext cx="5956917" cy="752900"/>
          </a:xfrm>
        </p:spPr>
        <p:txBody>
          <a:bodyPr>
            <a:normAutofit fontScale="90000"/>
          </a:bodyPr>
          <a:lstStyle/>
          <a:p>
            <a:r>
              <a:rPr lang="en-NZ" sz="4000" b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Good luck – you’ll be fine! </a:t>
            </a:r>
            <a:endParaRPr lang="en-NZ" sz="66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CF369C-6641-DA10-6852-57C0CB83A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NZ" dirty="0"/>
              <a:t>Teachers New to NCEA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9A35C-2D1F-7093-E795-C03AAA3DD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12</a:t>
            </a:fld>
            <a:endParaRPr lang="en-NZ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275164B-8FCD-407C-B95C-D8B1AC375A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185" y="2568348"/>
            <a:ext cx="6250804" cy="3773714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NZ"/>
              <a:t>Ask for help. Don’t reinvent the wheel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NZ"/>
              <a:t>Ask the experts – they like it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NZ"/>
              <a:t>Read the available resources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NZ"/>
              <a:t>Know the standard, then let go of it, and focus on the teaching and learning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NZ"/>
              <a:t>Use moderation to improve your practice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NZ"/>
              <a:t>Follow your school’s policies and processes</a:t>
            </a:r>
          </a:p>
          <a:p>
            <a:endParaRPr lang="en-NZ"/>
          </a:p>
          <a:p>
            <a:endParaRPr lang="en-NZ"/>
          </a:p>
          <a:p>
            <a:pPr marL="457200" indent="-457200">
              <a:buAutoNum type="arabicPeriod"/>
            </a:pPr>
            <a:endParaRPr lang="en-NZ"/>
          </a:p>
          <a:p>
            <a:pPr marL="457200" indent="-457200">
              <a:buAutoNum type="arabicPeriod"/>
            </a:pPr>
            <a:endParaRPr lang="en-NZ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F4B423-76EA-127A-3E3B-007A38EDD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6233" y="1190845"/>
            <a:ext cx="4070582" cy="55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30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E106A-7E7A-97DA-EC02-625CEAD27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CF369C-6641-DA10-6852-57C0CB83A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/>
              <a:t>Teachers New to NCEA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9A35C-2D1F-7093-E795-C03AAA3DD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13</a:t>
            </a:fld>
            <a:endParaRPr lang="en-NZ"/>
          </a:p>
        </p:txBody>
      </p:sp>
      <p:pic>
        <p:nvPicPr>
          <p:cNvPr id="2" name="Picture 1" descr="A qr code on a green background&#10;&#10;AI-generated content may be incorrect.">
            <a:extLst>
              <a:ext uri="{FF2B5EF4-FFF2-40B4-BE49-F238E27FC236}">
                <a16:creationId xmlns:a16="http://schemas.microsoft.com/office/drawing/2014/main" id="{930AD760-7B2B-B56B-0520-A9D847490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312" y="1232487"/>
            <a:ext cx="6002044" cy="539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66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45778-863F-90BC-E95A-4242A46C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/>
              <a:t>Kia ora</a:t>
            </a:r>
            <a:br>
              <a:rPr lang="en-NZ"/>
            </a:br>
            <a:r>
              <a:rPr lang="en-NZ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8F2458-EC24-A78E-6862-D78B6080BC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NZ"/>
              <a:t>www.nzqa.govt.nz</a:t>
            </a:r>
          </a:p>
        </p:txBody>
      </p:sp>
      <p:pic>
        <p:nvPicPr>
          <p:cNvPr id="5124" name="Picture 4" descr="Tomorrow is the... - Teach at Ukarumpa International School | Facebook">
            <a:extLst>
              <a:ext uri="{FF2B5EF4-FFF2-40B4-BE49-F238E27FC236}">
                <a16:creationId xmlns:a16="http://schemas.microsoft.com/office/drawing/2014/main" id="{4F4A61C5-5A8B-386C-E441-DCB5A53AF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146" y="1348223"/>
            <a:ext cx="4317052" cy="433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75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D23937E-48B1-9E30-4E7A-6768DE77A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b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Nau mai haere mai! </a:t>
            </a:r>
            <a:endParaRPr lang="en-NZ" sz="66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2B4D55-1F16-988F-AF84-E52589157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/>
              <a:t>Teachers New to NCEA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1B013-5543-15A2-B9C7-DA2B8E56C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2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54DF0-0C2D-BA1F-6186-D3B471E50A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687" y="2709673"/>
            <a:ext cx="6250342" cy="3773714"/>
          </a:xfrm>
        </p:spPr>
        <p:txBody>
          <a:bodyPr>
            <a:norm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NZ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After this course you will be able to </a:t>
            </a:r>
            <a:endParaRPr lang="en-NZ" sz="1800" b="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45750" lvl="2" indent="-285750" fontAlgn="base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Z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Describe the requirements to achieve a NCEA qualification and UE award</a:t>
            </a:r>
          </a:p>
          <a:p>
            <a:pPr marL="645750" lvl="2" indent="-285750" fontAlgn="base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Z" sz="1800" b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Tailor assessments to meet individual student needs</a:t>
            </a:r>
          </a:p>
          <a:p>
            <a:pPr marL="645750" lvl="2" indent="-285750" fontAlgn="base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Z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Explain the different parts of a standard and why they are important</a:t>
            </a:r>
          </a:p>
          <a:p>
            <a:pPr marL="645750" lvl="2" indent="-285750" fontAlgn="base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Z" sz="1800" b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Explain how to mark and quality assure </a:t>
            </a:r>
            <a:r>
              <a:rPr lang="en-NZ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NCEA assessment standards.</a:t>
            </a:r>
            <a:endParaRPr lang="en-NZ" sz="1800" b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CE60218-705C-D945-04B4-CBFAE1F3EFF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4972" b="4972"/>
          <a:stretch>
            <a:fillRect/>
          </a:stretch>
        </p:blipFill>
        <p:spPr>
          <a:xfrm>
            <a:off x="7289029" y="1860389"/>
            <a:ext cx="4107223" cy="407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6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66B27-2910-EC48-5480-E3F8D01CD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24DD4C-F3C9-0423-184C-2FFB932C3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121" y="1494877"/>
            <a:ext cx="10315113" cy="737878"/>
          </a:xfrm>
        </p:spPr>
        <p:txBody>
          <a:bodyPr/>
          <a:lstStyle/>
          <a:p>
            <a:r>
              <a:rPr lang="en-NZ" dirty="0"/>
              <a:t>NCEA at a glance = 80 credit qualification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918FCA-0238-B04D-2D61-AC14E7E6E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NZ" dirty="0"/>
              <a:t>Teachers New to NCEA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AA06D-5DFE-03E3-22FD-1068656D3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3</a:t>
            </a:fld>
            <a:endParaRPr lang="en-NZ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A1C73C-715E-8935-C8A4-092FE53A0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8169" y="2405103"/>
            <a:ext cx="6636774" cy="423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29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475EE77-4FA1-3509-BD63-202B48D0F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471" y="1297188"/>
            <a:ext cx="4717328" cy="277017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D23937E-48B1-9E30-4E7A-6768DE77A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426" y="1433029"/>
            <a:ext cx="5325900" cy="957085"/>
          </a:xfrm>
        </p:spPr>
        <p:txBody>
          <a:bodyPr>
            <a:normAutofit fontScale="90000"/>
          </a:bodyPr>
          <a:lstStyle/>
          <a:p>
            <a:pPr algn="ctr"/>
            <a:r>
              <a:rPr lang="en-NZ" dirty="0"/>
              <a:t>Levels 1, 2 and 3 NCEA </a:t>
            </a:r>
            <a:br>
              <a:rPr lang="en-NZ" dirty="0"/>
            </a:br>
            <a:r>
              <a:rPr lang="en-NZ" dirty="0"/>
              <a:t>requirements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2B4D55-1F16-988F-AF84-E52589157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/>
              <a:t>Teachers New to NCEA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1B013-5543-15A2-B9C7-DA2B8E56C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4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54DF0-0C2D-BA1F-6186-D3B471E50A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7123" y="2892838"/>
            <a:ext cx="10315575" cy="369842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dirty="0"/>
              <a:t>NCEA Assessment standards include</a:t>
            </a:r>
          </a:p>
          <a:p>
            <a:pPr marL="1238250" lvl="3" indent="-342900"/>
            <a:r>
              <a:rPr lang="en-NZ" b="1" dirty="0"/>
              <a:t>Achievement</a:t>
            </a:r>
            <a:r>
              <a:rPr lang="en-NZ" dirty="0"/>
              <a:t> Standards – NZC / TMOA</a:t>
            </a:r>
            <a:r>
              <a:rPr lang="en-NZ" b="1" baseline="30000" dirty="0"/>
              <a:t>1</a:t>
            </a:r>
          </a:p>
          <a:p>
            <a:pPr marL="1238250" lvl="3" indent="-342900"/>
            <a:r>
              <a:rPr lang="en-NZ" b="1" dirty="0"/>
              <a:t>Unit</a:t>
            </a:r>
            <a:r>
              <a:rPr lang="en-NZ" dirty="0"/>
              <a:t> Standards – work-related skills</a:t>
            </a:r>
          </a:p>
          <a:p>
            <a:pPr lvl="3" indent="0">
              <a:buNone/>
            </a:pPr>
            <a:endParaRPr lang="en-NZ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N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 each level, students must achieve at least 80 credits to gain an NCEA certificate, inclusive of the 20 credit NCEA Co-requisite.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N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NCEA Co-requisite is a required measure of competency in literacy and numeracy. </a:t>
            </a:r>
            <a:endParaRPr lang="en-N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/>
            <a:r>
              <a:rPr lang="en-NZ" sz="1000" b="1" dirty="0"/>
              <a:t>   </a:t>
            </a:r>
          </a:p>
          <a:p>
            <a:pPr lvl="1"/>
            <a:endParaRPr lang="en-NZ" sz="1000" b="1" dirty="0"/>
          </a:p>
          <a:p>
            <a:pPr lvl="1"/>
            <a:r>
              <a:rPr lang="en-NZ" sz="1000" b="1" dirty="0"/>
              <a:t>1. Standards derived from NZ curriculum documents (check you are using current information - see Tāhūrangi Ministry of Education site)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8704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28173-0A26-FBCA-D256-C8C064EDB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7C48B6-3F5E-EDE8-9035-F80055191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The Co-requisite requirement – for Levels 1, 2, 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C5E6B1-A3C7-62A6-4712-6A22BC2C7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NZ" dirty="0"/>
              <a:t>Teachers New to NCEA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EAB4C-4013-1621-B7C6-6E71A8F4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5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0C68B-5E97-2278-C0BD-6B0894D68A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endParaRPr lang="en-NZ"/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NZ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501A04-CD9B-3A1B-A592-95F10B4E4C52}"/>
              </a:ext>
            </a:extLst>
          </p:cNvPr>
          <p:cNvSpPr txBox="1"/>
          <p:nvPr/>
        </p:nvSpPr>
        <p:spPr>
          <a:xfrm>
            <a:off x="1326600" y="2307011"/>
            <a:ext cx="6858787" cy="359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>
                <a:solidFill>
                  <a:srgbClr val="232B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Literacy credit options</a:t>
            </a:r>
            <a:endParaRPr lang="en-NZ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rgbClr val="232B2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Dedicated</a:t>
            </a:r>
            <a:r>
              <a:rPr lang="en-US" dirty="0">
                <a:solidFill>
                  <a:srgbClr val="232B2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</a:t>
            </a:r>
            <a:r>
              <a:rPr lang="en-US" dirty="0">
                <a:solidFill>
                  <a:srgbClr val="232B2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iteracy unit standards 32403 and 32405, or</a:t>
            </a:r>
            <a:endParaRPr lang="en-NZ" sz="1600" dirty="0">
              <a:solidFill>
                <a:srgbClr val="232B2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dirty="0">
                <a:solidFill>
                  <a:srgbClr val="232B2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 reo matatini 32413 and 32415</a:t>
            </a:r>
            <a:endParaRPr lang="en-NZ" sz="1600" dirty="0">
              <a:solidFill>
                <a:srgbClr val="232B2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rgbClr val="232B2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Approved</a:t>
            </a:r>
            <a:r>
              <a:rPr lang="en-US" dirty="0">
                <a:solidFill>
                  <a:srgbClr val="232B2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232B2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solidFill>
                  <a:srgbClr val="232B2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ssessment standards –</a:t>
            </a:r>
            <a:r>
              <a:rPr lang="en-NZ" u="sng" dirty="0">
                <a:solidFill>
                  <a:srgbClr val="232B2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achievement and unit standards available in a range of subjects from 2024-2027.</a:t>
            </a:r>
            <a:endParaRPr lang="en-US" u="sng" dirty="0">
              <a:solidFill>
                <a:srgbClr val="232B2D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NZ" b="1" dirty="0">
                <a:solidFill>
                  <a:srgbClr val="232B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Numeracy credit options</a:t>
            </a:r>
            <a:endParaRPr lang="en-NZ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rgbClr val="232B2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Dedicated</a:t>
            </a:r>
            <a:r>
              <a:rPr lang="en-US" dirty="0">
                <a:solidFill>
                  <a:srgbClr val="232B2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</a:t>
            </a:r>
            <a:r>
              <a:rPr lang="en-US" dirty="0">
                <a:solidFill>
                  <a:srgbClr val="232B2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umeracy unit standard 32406, or</a:t>
            </a:r>
            <a:endParaRPr lang="en-NZ" sz="1600" dirty="0">
              <a:solidFill>
                <a:srgbClr val="232B2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>
                <a:solidFill>
                  <a:srgbClr val="232B2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 pāngarau 32412, or</a:t>
            </a:r>
            <a:endParaRPr lang="en-NZ" sz="1600" dirty="0">
              <a:solidFill>
                <a:srgbClr val="232B2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rgbClr val="232B2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Approved</a:t>
            </a:r>
            <a:r>
              <a:rPr lang="en-US" dirty="0">
                <a:solidFill>
                  <a:srgbClr val="232B2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</a:t>
            </a:r>
            <a:r>
              <a:rPr lang="en-US" dirty="0">
                <a:solidFill>
                  <a:srgbClr val="232B2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ssessment standards –</a:t>
            </a:r>
            <a:r>
              <a:rPr lang="en-NZ" u="sng" dirty="0">
                <a:solidFill>
                  <a:srgbClr val="232B2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achievement and unit standards available in a range of subjects from 2024 - 2027.</a:t>
            </a:r>
            <a:endParaRPr lang="en-NZ" sz="1600" dirty="0">
              <a:solidFill>
                <a:srgbClr val="232B2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Building Capacity in Planning for Literacy and Numeracy Instruction">
            <a:extLst>
              <a:ext uri="{FF2B5EF4-FFF2-40B4-BE49-F238E27FC236}">
                <a16:creationId xmlns:a16="http://schemas.microsoft.com/office/drawing/2014/main" id="{67AD5A2C-3BAF-E203-701D-10651AA1C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456" y="2834992"/>
            <a:ext cx="3238343" cy="323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95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A498F-150A-71F3-7798-26B246E28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3FB764F-B737-11D9-1FD0-697AB488A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NCEA requirements - quiz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E0DA27-B670-21E3-EA0F-9624144DD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NZ" dirty="0"/>
              <a:t>Teachers New to NCEA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B8C717-23B4-D470-0F63-8F663C969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6</a:t>
            </a:fld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8BE50-1F9B-3D0F-C8F7-D34BF0D6B3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225" y="2569029"/>
            <a:ext cx="8949055" cy="3698421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418D8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 Reo Māori standards can be used for Literacy in 2025 by any students</a:t>
            </a:r>
            <a:endParaRPr lang="en-NZ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418D8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Students can get University Entrance with just Level 3 NCEA</a:t>
            </a:r>
            <a:endParaRPr lang="en-US" sz="24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418D8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Students need Literacy and Numeracy credits to get a qualification</a:t>
            </a:r>
            <a:endParaRPr lang="en-NZ" sz="24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418D8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Students must get at least 14 credits in each subject to get Level 1 NCEA</a:t>
            </a:r>
            <a:endParaRPr lang="en-NZ" sz="24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418D8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Year 10 students can complete standards for NCEA</a:t>
            </a:r>
            <a:endParaRPr lang="en-NZ" sz="24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2257E0-FAA8-7D74-D777-C744B5CE7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0" y="2403836"/>
            <a:ext cx="676110" cy="676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D743C3-0CD3-8D1C-5BAE-88395E8A8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7483" y="3857936"/>
            <a:ext cx="676110" cy="676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71C4D9-98D7-D8F8-5369-BBFBDD8FD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7483" y="5472823"/>
            <a:ext cx="676110" cy="676110"/>
          </a:xfrm>
          <a:prstGeom prst="rect">
            <a:avLst/>
          </a:prstGeom>
        </p:spPr>
      </p:pic>
      <p:pic>
        <p:nvPicPr>
          <p:cNvPr id="10244" name="Picture 4" descr="Premium Vector | Red cross sign reject cross hand drawn calligraphic brush">
            <a:extLst>
              <a:ext uri="{FF2B5EF4-FFF2-40B4-BE49-F238E27FC236}">
                <a16:creationId xmlns:a16="http://schemas.microsoft.com/office/drawing/2014/main" id="{2F7B89E3-3CF2-485B-1590-D68DD4575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214" y="3418001"/>
            <a:ext cx="487997" cy="57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Premium Vector | Red cross sign reject cross hand drawn calligraphic brush">
            <a:extLst>
              <a:ext uri="{FF2B5EF4-FFF2-40B4-BE49-F238E27FC236}">
                <a16:creationId xmlns:a16="http://schemas.microsoft.com/office/drawing/2014/main" id="{784F52CF-A36B-7A7A-68E0-F0FEB3380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283" y="4842197"/>
            <a:ext cx="487997" cy="57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38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84C6C-549C-DA49-96AA-2A1DAE1B1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623605-9B7F-77D8-7150-43BA808AB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Standards-based assessment for NCEA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E10BF1-BA69-F301-D0B4-052636996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NZ" dirty="0"/>
              <a:t>Teachers New to NCEA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76AD6-9217-9A19-0B86-0DA2938F7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7</a:t>
            </a:fld>
            <a:endParaRPr lang="en-NZ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6D5BA9-1031-8605-21C5-983D935899C5}"/>
              </a:ext>
            </a:extLst>
          </p:cNvPr>
          <p:cNvSpPr txBox="1"/>
          <p:nvPr/>
        </p:nvSpPr>
        <p:spPr>
          <a:xfrm>
            <a:off x="594804" y="2475033"/>
            <a:ext cx="11176986" cy="4291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Standards-based assessment for NCEA involves </a:t>
            </a:r>
            <a:endParaRPr lang="en-N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-"/>
            </a:pPr>
            <a:r>
              <a:rPr lang="en-US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collecting evidence from student work </a:t>
            </a:r>
            <a:endParaRPr lang="en-NZ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en-US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determining whether the evidence meets the criteria of the standard.</a:t>
            </a:r>
            <a:endParaRPr lang="en-NZ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Standards-based assessment for NCEA does </a:t>
            </a:r>
            <a:r>
              <a:rPr lang="en-US" sz="1800" b="1" u="sng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</a:t>
            </a:r>
            <a:r>
              <a:rPr lang="en-US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involve</a:t>
            </a:r>
            <a:endParaRPr lang="en-N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-"/>
            </a:pPr>
            <a:r>
              <a:rPr lang="en-US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ranking students or comparing their work against each other’s</a:t>
            </a:r>
            <a:endParaRPr lang="en-NZ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-"/>
            </a:pPr>
            <a:r>
              <a:rPr lang="en-US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set number of students who can pass the standard or get a particular grade</a:t>
            </a:r>
            <a:endParaRPr lang="en-NZ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en-US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changing the standard in any way. </a:t>
            </a:r>
            <a:endParaRPr lang="en-NZ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Every standard </a:t>
            </a:r>
            <a:endParaRPr lang="en-N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-"/>
            </a:pPr>
            <a:r>
              <a:rPr lang="en-US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 a level that shows the complexity and skill it takes to achieve the standard. </a:t>
            </a:r>
            <a:endParaRPr lang="en-NZ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-"/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worth credits; </a:t>
            </a:r>
            <a:r>
              <a:rPr lang="en-US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one credit represents about 10 hours of teaching, learning and assessment. </a:t>
            </a:r>
            <a:endParaRPr lang="en-NZ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en-US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may be used to assess any students who is ready. </a:t>
            </a:r>
            <a:endParaRPr lang="en-NZ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en-NZ" sz="1600">
              <a:solidFill>
                <a:srgbClr val="232B2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Understand your assessment - Student Academic Success">
            <a:extLst>
              <a:ext uri="{FF2B5EF4-FFF2-40B4-BE49-F238E27FC236}">
                <a16:creationId xmlns:a16="http://schemas.microsoft.com/office/drawing/2014/main" id="{356DDF46-4FBC-1B61-2A8C-7EC3D4A01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741" y="247503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34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646D7-958E-D5C0-747E-122DF8EA9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Student-centred internal assessment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2E5A1-F1D5-9884-7BA0-7C3989159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5688" y="318125"/>
            <a:ext cx="3515413" cy="273080"/>
          </a:xfrm>
        </p:spPr>
        <p:txBody>
          <a:bodyPr/>
          <a:lstStyle/>
          <a:p>
            <a:pPr algn="ctr"/>
            <a:r>
              <a:rPr lang="en-NZ" dirty="0"/>
              <a:t>Teachers New to NCEA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8A0A5C-D480-0E2D-6C6C-0D061829C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8</a:t>
            </a:fld>
            <a:endParaRPr lang="en-NZ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2249F8-DEC3-AEA1-67FA-8EA1CC4406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657" y="2663716"/>
            <a:ext cx="10315575" cy="3876159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Consider an assessment task that involves students completing independent research and presenting their findings in your subject. </a:t>
            </a:r>
            <a:endParaRPr lang="en-N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could the task be adapted to suit students who: </a:t>
            </a:r>
            <a:endParaRPr lang="en-N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38250" lvl="3" indent="-342900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Live on a small island</a:t>
            </a:r>
            <a:endParaRPr lang="en-N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38250" lvl="3" indent="-342900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Have very messy handwriting</a:t>
            </a:r>
            <a:endParaRPr lang="en-N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38250" lvl="3" indent="-342900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Don’t have access to a computer at home</a:t>
            </a:r>
            <a:endParaRPr lang="en-N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38250" lvl="3" indent="-342900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Have just arrived at your school</a:t>
            </a:r>
            <a:endParaRPr lang="en-N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NZ" sz="2400"/>
          </a:p>
        </p:txBody>
      </p:sp>
      <p:pic>
        <p:nvPicPr>
          <p:cNvPr id="6148" name="Picture 4" descr="Before and After: A Reflection from a Youth Resident of ARCH - VOA Alaska">
            <a:extLst>
              <a:ext uri="{FF2B5EF4-FFF2-40B4-BE49-F238E27FC236}">
                <a16:creationId xmlns:a16="http://schemas.microsoft.com/office/drawing/2014/main" id="{D277B008-75A6-7716-B40B-72E40CDC7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355" y="3735067"/>
            <a:ext cx="3379988" cy="253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15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10DC55-3BBC-66E9-3DF5-DEE1BCA49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283" y="1506796"/>
            <a:ext cx="2052750" cy="10874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A63361-0DF9-72DA-C576-2FBB9A483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990" y="2635829"/>
            <a:ext cx="2840300" cy="25906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7E2CA6-7CEE-625B-DBD9-05684BE42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504" y="1113165"/>
            <a:ext cx="2840300" cy="24879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509487-F664-3120-67E7-0597D19B49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363" y="588751"/>
            <a:ext cx="2503066" cy="32623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4650AF1-AF42-4418-20E4-43CFCEEA5F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7514" y="5336882"/>
            <a:ext cx="7181850" cy="11525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205C762-9ECE-F052-A620-ED90F1457A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8896" y="3867257"/>
            <a:ext cx="3086100" cy="2990743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0DAD254-3BE2-A428-3F4C-C5E6F54AF1EC}"/>
              </a:ext>
            </a:extLst>
          </p:cNvPr>
          <p:cNvCxnSpPr>
            <a:cxnSpLocks/>
          </p:cNvCxnSpPr>
          <p:nvPr/>
        </p:nvCxnSpPr>
        <p:spPr>
          <a:xfrm flipV="1">
            <a:off x="3240350" y="2787790"/>
            <a:ext cx="1237571" cy="1346400"/>
          </a:xfrm>
          <a:prstGeom prst="straightConnector1">
            <a:avLst/>
          </a:prstGeom>
          <a:ln w="76200">
            <a:solidFill>
              <a:srgbClr val="6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9030CBA-73FE-A170-E22B-85BA6D43A813}"/>
              </a:ext>
            </a:extLst>
          </p:cNvPr>
          <p:cNvCxnSpPr>
            <a:cxnSpLocks/>
          </p:cNvCxnSpPr>
          <p:nvPr/>
        </p:nvCxnSpPr>
        <p:spPr>
          <a:xfrm flipV="1">
            <a:off x="7539402" y="4803789"/>
            <a:ext cx="1319494" cy="1109355"/>
          </a:xfrm>
          <a:prstGeom prst="straightConnector1">
            <a:avLst/>
          </a:prstGeom>
          <a:ln w="76200">
            <a:solidFill>
              <a:srgbClr val="6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55E4B32-F834-7A98-95B4-E15E4390506C}"/>
              </a:ext>
            </a:extLst>
          </p:cNvPr>
          <p:cNvCxnSpPr>
            <a:cxnSpLocks/>
          </p:cNvCxnSpPr>
          <p:nvPr/>
        </p:nvCxnSpPr>
        <p:spPr>
          <a:xfrm flipH="1">
            <a:off x="6649375" y="3593534"/>
            <a:ext cx="918919" cy="2168731"/>
          </a:xfrm>
          <a:prstGeom prst="straightConnector1">
            <a:avLst/>
          </a:prstGeom>
          <a:ln w="76200">
            <a:solidFill>
              <a:srgbClr val="6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3777A20-9DD8-4757-9C07-83440AEBF9FC}"/>
              </a:ext>
            </a:extLst>
          </p:cNvPr>
          <p:cNvCxnSpPr>
            <a:cxnSpLocks/>
          </p:cNvCxnSpPr>
          <p:nvPr/>
        </p:nvCxnSpPr>
        <p:spPr>
          <a:xfrm>
            <a:off x="5979680" y="2945545"/>
            <a:ext cx="1533432" cy="369562"/>
          </a:xfrm>
          <a:prstGeom prst="straightConnector1">
            <a:avLst/>
          </a:prstGeom>
          <a:ln w="76200">
            <a:solidFill>
              <a:srgbClr val="6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18A0635-4811-378D-9C86-2CBE4AAD3E32}"/>
              </a:ext>
            </a:extLst>
          </p:cNvPr>
          <p:cNvCxnSpPr>
            <a:cxnSpLocks/>
          </p:cNvCxnSpPr>
          <p:nvPr/>
        </p:nvCxnSpPr>
        <p:spPr>
          <a:xfrm>
            <a:off x="1068896" y="2432482"/>
            <a:ext cx="740243" cy="1887172"/>
          </a:xfrm>
          <a:prstGeom prst="straightConnector1">
            <a:avLst/>
          </a:prstGeom>
          <a:ln w="76200">
            <a:solidFill>
              <a:srgbClr val="6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29CD40A-2FB0-D316-339D-7ECE4A2123A6}"/>
              </a:ext>
            </a:extLst>
          </p:cNvPr>
          <p:cNvSpPr txBox="1"/>
          <p:nvPr/>
        </p:nvSpPr>
        <p:spPr>
          <a:xfrm>
            <a:off x="163282" y="295463"/>
            <a:ext cx="7235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600" b="1"/>
              <a:t>Find a standard in your subject</a:t>
            </a:r>
          </a:p>
        </p:txBody>
      </p:sp>
    </p:spTree>
    <p:extLst>
      <p:ext uri="{BB962C8B-B14F-4D97-AF65-F5344CB8AC3E}">
        <p14:creationId xmlns:p14="http://schemas.microsoft.com/office/powerpoint/2010/main" val="138592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ete">
  <a:themeElements>
    <a:clrScheme name="NZQA">
      <a:dk1>
        <a:sysClr val="windowText" lastClr="000000"/>
      </a:dk1>
      <a:lt1>
        <a:sysClr val="window" lastClr="FFFFFF"/>
      </a:lt1>
      <a:dk2>
        <a:srgbClr val="850000"/>
      </a:dk2>
      <a:lt2>
        <a:srgbClr val="F1F4F5"/>
      </a:lt2>
      <a:accent1>
        <a:srgbClr val="FBE280"/>
      </a:accent1>
      <a:accent2>
        <a:srgbClr val="8DCCD2"/>
      </a:accent2>
      <a:accent3>
        <a:srgbClr val="C2A7C6"/>
      </a:accent3>
      <a:accent4>
        <a:srgbClr val="BAD79C"/>
      </a:accent4>
      <a:accent5>
        <a:srgbClr val="EDA6BB"/>
      </a:accent5>
      <a:accent6>
        <a:srgbClr val="007382"/>
      </a:accent6>
      <a:hlink>
        <a:srgbClr val="000000"/>
      </a:hlink>
      <a:folHlink>
        <a:srgbClr val="000000"/>
      </a:folHlink>
    </a:clrScheme>
    <a:fontScheme name="NZQA">
      <a:majorFont>
        <a:latin typeface="Arial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ZQA_Secondary Providers.potx" id="{9DAAE701-3A23-43C4-8C1B-552F5EC3E4BA}" vid="{2430B89B-3C2F-48CF-B8BF-66712FD278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bactivity xmlns="4f9c820c-e7e2-444d-97ee-45f2b3485c1d">NA</Subactivity>
    <BusinessValue xmlns="4f9c820c-e7e2-444d-97ee-45f2b3485c1d" xsi:nil="true"/>
    <PRADateDisposal xmlns="4f9c820c-e7e2-444d-97ee-45f2b3485c1d" xsi:nil="true"/>
    <SecurityClassification xmlns="15ffb055-6eb4-45a1-bc20-bf2ac0d420da" xsi:nil="true"/>
    <KeyWords xmlns="15ffb055-6eb4-45a1-bc20-bf2ac0d420da" xsi:nil="true"/>
    <PRADate3 xmlns="4f9c820c-e7e2-444d-97ee-45f2b3485c1d" xsi:nil="true"/>
    <PRAText5 xmlns="4f9c820c-e7e2-444d-97ee-45f2b3485c1d" xsi:nil="true"/>
    <Level2 xmlns="c91a514c-9034-4fa3-897a-8352025b26ed">NA</Level2>
    <Activity xmlns="4f9c820c-e7e2-444d-97ee-45f2b3485c1d">Support for Schools</Activity>
    <MāoriActivity xmlns="f8258520-c0a9-44ff-950c-dcf144ec7b27">NA</MāoriActivity>
    <AggregationStatus xmlns="4f9c820c-e7e2-444d-97ee-45f2b3485c1d">Normal</AggregationStatus>
    <CategoryValue xmlns="4f9c820c-e7e2-444d-97ee-45f2b3485c1d">NA</CategoryValue>
    <PRADate2 xmlns="4f9c820c-e7e2-444d-97ee-45f2b3485c1d" xsi:nil="true"/>
    <SetLabel xmlns="c91a514c-9034-4fa3-897a-8352025b26ed">D10M</SetLabel>
    <PRAText1 xmlns="4f9c820c-e7e2-444d-97ee-45f2b3485c1d" xsi:nil="true"/>
    <PRAText4 xmlns="4f9c820c-e7e2-444d-97ee-45f2b3485c1d" xsi:nil="true"/>
    <Level3 xmlns="c91a514c-9034-4fa3-897a-8352025b26ed" xsi:nil="true"/>
    <Team xmlns="c91a514c-9034-4fa3-897a-8352025b26ed">Seminars</Team>
    <_dlc_DocIdPersistId xmlns="93b6df4a-a6fa-462b-b160-1ebb5fd89a4e" xsi:nil="true"/>
    <Project xmlns="4f9c820c-e7e2-444d-97ee-45f2b3485c1d">NA</Project>
    <TaxCatchAll xmlns="93b6df4a-a6fa-462b-b160-1ebb5fd89a4e" xsi:nil="true"/>
    <TaxCatchAllLabel xmlns="93b6df4a-a6fa-462b-b160-1ebb5fd89a4e" xsi:nil="true"/>
    <FunctionGroup xmlns="4f9c820c-e7e2-444d-97ee-45f2b3485c1d">Active</FunctionGroup>
    <Function xmlns="4f9c820c-e7e2-444d-97ee-45f2b3485c1d">School Quality Assurance</Function>
    <VersionComments xmlns="9041ebba-a81c-4d56-bb33-df1ee4123f66" xsi:nil="true"/>
    <ManagerConfidential xmlns="9041ebba-a81c-4d56-bb33-df1ee4123f66">NA</ManagerConfidential>
    <RelatedPeople xmlns="4f9c820c-e7e2-444d-97ee-45f2b3485c1d">
      <UserInfo>
        <DisplayName/>
        <AccountId xsi:nil="true"/>
        <AccountType/>
      </UserInfo>
    </RelatedPeople>
    <AggregationNarrative xmlns="725c79e5-42ce-4aa0-ac78-b6418001f0d2" xsi:nil="true"/>
    <Channel xmlns="c91a514c-9034-4fa3-897a-8352025b26ed">Teachers brand new to NCEA</Channel>
    <PRAType xmlns="4f9c820c-e7e2-444d-97ee-45f2b3485c1d">Doc</PRAType>
    <PRADate1 xmlns="4f9c820c-e7e2-444d-97ee-45f2b3485c1d" xsi:nil="true"/>
    <DocumentType xmlns="4f9c820c-e7e2-444d-97ee-45f2b3485c1d" xsi:nil="true"/>
    <PRAText3 xmlns="4f9c820c-e7e2-444d-97ee-45f2b3485c1d" xsi:nil="true"/>
    <OverrideLabel xmlns="c91a514c-9034-4fa3-897a-8352025b26ed" xsi:nil="true"/>
    <Year xmlns="c91a514c-9034-4fa3-897a-8352025b26ed">NA</Year>
    <lcf76f155ced4ddcb4097134ff3c332f xmlns="9e1925e4-69c2-42cd-b8a6-b1240cf8517d">
      <Terms xmlns="http://schemas.microsoft.com/office/infopath/2007/PartnerControls"/>
    </lcf76f155ced4ddcb4097134ff3c332f>
    <Narrative xmlns="4f9c820c-e7e2-444d-97ee-45f2b3485c1d" xsi:nil="true"/>
    <CategoryName xmlns="4f9c820c-e7e2-444d-97ee-45f2b3485c1d">NA</CategoryName>
    <PRADateTrigger xmlns="4f9c820c-e7e2-444d-97ee-45f2b3485c1d" xsi:nil="true"/>
    <PRAText2 xmlns="4f9c820c-e7e2-444d-97ee-45f2b3485c1d" xsi:nil="true"/>
    <MāoriFunction xmlns="f8258520-c0a9-44ff-950c-dcf144ec7b27">Te whakaū kounga i ngā kura</MāoriFunction>
    <_dlc_DocId xmlns="93b6df4a-a6fa-462b-b160-1ebb5fd89a4e">NZQA-1900786424-989</_dlc_DocId>
    <_dlc_DocIdUrl xmlns="93b6df4a-a6fa-462b-b160-1ebb5fd89a4e">
      <Url>https://nzqa.sharepoint.com/sites/MT-Seminars/_layouts/15/DocIdRedir.aspx?ID=NZQA-1900786424-989</Url>
      <Description>NZQA-1900786424-989</Description>
    </_dlc_DocIdUrl>
    <SharedWithUsers xmlns="93b6df4a-a6fa-462b-b160-1ebb5fd89a4e">
      <UserInfo>
        <DisplayName>Geoff Meadows</DisplayName>
        <AccountId>81</AccountId>
        <AccountType/>
      </UserInfo>
      <UserInfo>
        <DisplayName>Nichola Coe</DisplayName>
        <AccountId>55</AccountId>
        <AccountType/>
      </UserInfo>
      <UserInfo>
        <DisplayName>Jackie Power</DisplayName>
        <AccountId>165</AccountId>
        <AccountType/>
      </UserInfo>
      <UserInfo>
        <DisplayName>Wikitoria Osborne</DisplayName>
        <AccountId>34</AccountId>
        <AccountType/>
      </UserInfo>
      <UserInfo>
        <DisplayName>Oliver Alini</DisplayName>
        <AccountId>184</AccountId>
        <AccountType/>
      </UserInfo>
      <UserInfo>
        <DisplayName>Paul A Smith</DisplayName>
        <AccountId>42</AccountId>
        <AccountType/>
      </UserInfo>
      <UserInfo>
        <DisplayName>Alice Wards</DisplayName>
        <AccountId>73</AccountId>
        <AccountType/>
      </UserInfo>
      <UserInfo>
        <DisplayName>Karen Eder</DisplayName>
        <AccountId>41</AccountId>
        <AccountType/>
      </UserInfo>
      <UserInfo>
        <DisplayName>Robyn Thompson</DisplayName>
        <AccountId>39</AccountId>
        <AccountType/>
      </UserInfo>
      <UserInfo>
        <DisplayName>Marion Harvey</DisplayName>
        <AccountId>152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eDocument" ma:contentTypeID="0x010100ECEAAB0C2FC4214196397CD86E32EF3900E8E58E367DAD924EA41FD814755027E2" ma:contentTypeVersion="120" ma:contentTypeDescription="Create a new document." ma:contentTypeScope="" ma:versionID="3bf53243b0186e67535f8b1c8b1fcf58">
  <xsd:schema xmlns:xsd="http://www.w3.org/2001/XMLSchema" xmlns:xs="http://www.w3.org/2001/XMLSchema" xmlns:p="http://schemas.microsoft.com/office/2006/metadata/properties" xmlns:ns2="93b6df4a-a6fa-462b-b160-1ebb5fd89a4e" xmlns:ns3="4f9c820c-e7e2-444d-97ee-45f2b3485c1d" xmlns:ns5="15ffb055-6eb4-45a1-bc20-bf2ac0d420da" xmlns:ns6="725c79e5-42ce-4aa0-ac78-b6418001f0d2" xmlns:ns7="c91a514c-9034-4fa3-897a-8352025b26ed" xmlns:ns8="f8258520-c0a9-44ff-950c-dcf144ec7b27" xmlns:ns9="9041ebba-a81c-4d56-bb33-df1ee4123f66" xmlns:ns10="9e1925e4-69c2-42cd-b8a6-b1240cf8517d" targetNamespace="http://schemas.microsoft.com/office/2006/metadata/properties" ma:root="true" ma:fieldsID="55e7437f2fa8bbf44ffbbbe5c1d14b53" ns2:_="" ns3:_="" ns5:_="" ns6:_="" ns7:_="" ns8:_="" ns9:_="" ns10:_="">
    <xsd:import namespace="93b6df4a-a6fa-462b-b160-1ebb5fd89a4e"/>
    <xsd:import namespace="4f9c820c-e7e2-444d-97ee-45f2b3485c1d"/>
    <xsd:import namespace="15ffb055-6eb4-45a1-bc20-bf2ac0d420da"/>
    <xsd:import namespace="725c79e5-42ce-4aa0-ac78-b6418001f0d2"/>
    <xsd:import namespace="c91a514c-9034-4fa3-897a-8352025b26ed"/>
    <xsd:import namespace="f8258520-c0a9-44ff-950c-dcf144ec7b27"/>
    <xsd:import namespace="9041ebba-a81c-4d56-bb33-df1ee4123f66"/>
    <xsd:import namespace="9e1925e4-69c2-42cd-b8a6-b1240cf8517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DocumentType" minOccurs="0"/>
                <xsd:element ref="ns3:Narrative" minOccurs="0"/>
                <xsd:element ref="ns5:SecurityClassification" minOccurs="0"/>
                <xsd:element ref="ns3:Subactivity" minOccurs="0"/>
                <xsd:element ref="ns3:RelatedPeople" minOccurs="0"/>
                <xsd:element ref="ns3:CategoryName" minOccurs="0"/>
                <xsd:element ref="ns3:CategoryValue" minOccurs="0"/>
                <xsd:element ref="ns3:BusinessValue" minOccurs="0"/>
                <xsd:element ref="ns3:FunctionGroup" minOccurs="0"/>
                <xsd:element ref="ns3:Function" minOccurs="0"/>
                <xsd:element ref="ns3:PRAType" minOccurs="0"/>
                <xsd:element ref="ns3:PRADate1" minOccurs="0"/>
                <xsd:element ref="ns3:PRADate2" minOccurs="0"/>
                <xsd:element ref="ns3:PRADate3" minOccurs="0"/>
                <xsd:element ref="ns3:PRADateDisposal" minOccurs="0"/>
                <xsd:element ref="ns3:PRADateTrigger" minOccurs="0"/>
                <xsd:element ref="ns3:PRAText1" minOccurs="0"/>
                <xsd:element ref="ns3:PRAText2" minOccurs="0"/>
                <xsd:element ref="ns3:PRAText3" minOccurs="0"/>
                <xsd:element ref="ns3:PRAText4" minOccurs="0"/>
                <xsd:element ref="ns3:PRAText5" minOccurs="0"/>
                <xsd:element ref="ns3:AggregationStatus" minOccurs="0"/>
                <xsd:element ref="ns3:Project" minOccurs="0"/>
                <xsd:element ref="ns3:Activity" minOccurs="0"/>
                <xsd:element ref="ns6:AggregationNarrative" minOccurs="0"/>
                <xsd:element ref="ns7:Channel" minOccurs="0"/>
                <xsd:element ref="ns7:Team" minOccurs="0"/>
                <xsd:element ref="ns7:Level2" minOccurs="0"/>
                <xsd:element ref="ns7:Level3" minOccurs="0"/>
                <xsd:element ref="ns7:Year" minOccurs="0"/>
                <xsd:element ref="ns7:OverrideLabel" minOccurs="0"/>
                <xsd:element ref="ns7:SetLabel" minOccurs="0"/>
                <xsd:element ref="ns2:TaxCatchAll" minOccurs="0"/>
                <xsd:element ref="ns2:TaxCatchAllLabel" minOccurs="0"/>
                <xsd:element ref="ns8:MāoriActivity" minOccurs="0"/>
                <xsd:element ref="ns8:MāoriFunction" minOccurs="0"/>
                <xsd:element ref="ns9:VersionComments" minOccurs="0"/>
                <xsd:element ref="ns9:ManagerConfidential" minOccurs="0"/>
                <xsd:element ref="ns5:KeyWords" minOccurs="0"/>
                <xsd:element ref="ns10:lcf76f155ced4ddcb4097134ff3c332f" minOccurs="0"/>
                <xsd:element ref="ns10:MediaServiceMetadata" minOccurs="0"/>
                <xsd:element ref="ns10:MediaServiceFastMetadata" minOccurs="0"/>
                <xsd:element ref="ns10:MediaServiceSearchProperties" minOccurs="0"/>
                <xsd:element ref="ns10:MediaServiceObjectDetectorVersions" minOccurs="0"/>
                <xsd:element ref="ns10:MediaServiceOCR" minOccurs="0"/>
                <xsd:element ref="ns10:MediaServiceGenerationTime" minOccurs="0"/>
                <xsd:element ref="ns10:MediaServiceEventHashCode" minOccurs="0"/>
                <xsd:element ref="ns10:MediaServiceDateTaken" minOccurs="0"/>
                <xsd:element ref="ns10:MediaServiceLocation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b6df4a-a6fa-462b-b160-1ebb5fd89a4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TaxCatchAll" ma:index="44" nillable="true" ma:displayName="Taxonomy Catch All Column" ma:hidden="true" ma:list="{e7e42db4-836b-4dbe-bd50-636d9f200686}" ma:internalName="TaxCatchAll" ma:readOnly="false" ma:showField="CatchAllData" ma:web="93b6df4a-a6fa-462b-b160-1ebb5fd89a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45" nillable="true" ma:displayName="Taxonomy Catch All Column1" ma:list="{e7e42db4-836b-4dbe-bd50-636d9f200686}" ma:internalName="TaxCatchAllLabel" ma:readOnly="false" ma:showField="CatchAllDataLabel" ma:web="93b6df4a-a6fa-462b-b160-1ebb5fd89a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6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6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9c820c-e7e2-444d-97ee-45f2b3485c1d" elementFormDefault="qualified">
    <xsd:import namespace="http://schemas.microsoft.com/office/2006/documentManagement/types"/>
    <xsd:import namespace="http://schemas.microsoft.com/office/infopath/2007/PartnerControls"/>
    <xsd:element name="DocumentType" ma:index="11" nillable="true" ma:displayName="Document Type" ma:format="Dropdown" ma:hidden="true" ma:internalName="DocumentType" ma:readOnly="false">
      <xsd:simpleType>
        <xsd:restriction base="dms:Choice">
          <xsd:enumeration value="APPLICATION, certificate, consent related"/>
          <xsd:enumeration value="CONTRACT, Variation, Agreement"/>
          <xsd:enumeration value="CORRESPONDENCE"/>
          <xsd:enumeration value="DRAWING, Plan, Map"/>
          <xsd:enumeration value="EMPLOYMENT related"/>
          <xsd:enumeration value="FINANCIAL related"/>
          <xsd:enumeration value="KNOWLEDGE article"/>
          <xsd:enumeration value="MEETING related"/>
          <xsd:enumeration value="MEMO, Filenote, Email"/>
          <xsd:enumeration value="MODEL, Calculation, Working"/>
          <xsd:enumeration value="PHOTO, Image or Multi-media"/>
          <xsd:enumeration value="PRESENTATION"/>
          <xsd:enumeration value="PUBLICATION material"/>
          <xsd:enumeration value="PURCHASING related"/>
          <xsd:enumeration value="REPORT, or planning related"/>
          <xsd:enumeration value="RULES, Policy, Bylaw, procedure"/>
          <xsd:enumeration value="SERVICE REQUEST related"/>
          <xsd:enumeration value="SPECIFICATION or standard"/>
          <xsd:enumeration value="SUPPLIER PRODUCT Info"/>
          <xsd:enumeration value="TEMPLATE, Checklist or Form"/>
        </xsd:restriction>
      </xsd:simpleType>
    </xsd:element>
    <xsd:element name="Narrative" ma:index="13" nillable="true" ma:displayName="Narrative" ma:hidden="true" ma:internalName="Narrative" ma:readOnly="false">
      <xsd:simpleType>
        <xsd:restriction base="dms:Note"/>
      </xsd:simpleType>
    </xsd:element>
    <xsd:element name="Subactivity" ma:index="15" nillable="true" ma:displayName="Subactivity" ma:default="NA" ma:hidden="true" ma:internalName="Subactivity" ma:readOnly="false">
      <xsd:simpleType>
        <xsd:restriction base="dms:Text">
          <xsd:maxLength value="255"/>
        </xsd:restriction>
      </xsd:simpleType>
    </xsd:element>
    <xsd:element name="RelatedPeople" ma:index="16" nillable="true" ma:displayName="Related People" ma:hidden="true" ma:list="UserInfo" ma:SharePointGroup="0" ma:internalName="RelatedPeople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ategoryName" ma:index="17" nillable="true" ma:displayName="Category 1" ma:default="NA" ma:hidden="true" ma:internalName="CategoryName" ma:readOnly="false">
      <xsd:simpleType>
        <xsd:restriction base="dms:Text">
          <xsd:maxLength value="255"/>
        </xsd:restriction>
      </xsd:simpleType>
    </xsd:element>
    <xsd:element name="CategoryValue" ma:index="18" nillable="true" ma:displayName="Category 2" ma:default="NA" ma:hidden="true" ma:internalName="CategoryValue" ma:readOnly="false">
      <xsd:simpleType>
        <xsd:restriction base="dms:Text">
          <xsd:maxLength value="255"/>
        </xsd:restriction>
      </xsd:simpleType>
    </xsd:element>
    <xsd:element name="BusinessValue" ma:index="19" nillable="true" ma:displayName="Business Value" ma:hidden="true" ma:internalName="BusinessValue" ma:readOnly="false">
      <xsd:simpleType>
        <xsd:restriction base="dms:Text">
          <xsd:maxLength value="255"/>
        </xsd:restriction>
      </xsd:simpleType>
    </xsd:element>
    <xsd:element name="FunctionGroup" ma:index="20" nillable="true" ma:displayName="Function Group" ma:default="Active" ma:format="Dropdown" ma:hidden="true" ma:internalName="FunctionGroup" ma:readOnly="false">
      <xsd:simpleType>
        <xsd:restriction base="dms:Choice">
          <xsd:enumeration value="Active"/>
          <xsd:enumeration value="Legacy Information"/>
        </xsd:restriction>
      </xsd:simpleType>
    </xsd:element>
    <xsd:element name="Function" ma:index="21" nillable="true" ma:displayName="Function" ma:default="School Quality Assurance" ma:hidden="true" ma:internalName="Function" ma:readOnly="false">
      <xsd:simpleType>
        <xsd:restriction base="dms:Text">
          <xsd:maxLength value="255"/>
        </xsd:restriction>
      </xsd:simpleType>
    </xsd:element>
    <xsd:element name="PRAType" ma:index="22" nillable="true" ma:displayName="PRA Type" ma:default="Doc" ma:hidden="true" ma:indexed="true" ma:internalName="PRAType" ma:readOnly="false">
      <xsd:simpleType>
        <xsd:restriction base="dms:Text">
          <xsd:maxLength value="255"/>
        </xsd:restriction>
      </xsd:simpleType>
    </xsd:element>
    <xsd:element name="PRADate1" ma:index="23" nillable="true" ma:displayName="PRA Date 1" ma:format="DateOnly" ma:hidden="true" ma:internalName="PRADate1" ma:readOnly="false">
      <xsd:simpleType>
        <xsd:restriction base="dms:DateTime"/>
      </xsd:simpleType>
    </xsd:element>
    <xsd:element name="PRADate2" ma:index="24" nillable="true" ma:displayName="PRA Date 2" ma:format="DateOnly" ma:hidden="true" ma:internalName="PRADate2" ma:readOnly="false">
      <xsd:simpleType>
        <xsd:restriction base="dms:DateTime"/>
      </xsd:simpleType>
    </xsd:element>
    <xsd:element name="PRADate3" ma:index="25" nillable="true" ma:displayName="PRA Date 3" ma:format="DateOnly" ma:hidden="true" ma:internalName="PRADate3" ma:readOnly="false">
      <xsd:simpleType>
        <xsd:restriction base="dms:DateTime"/>
      </xsd:simpleType>
    </xsd:element>
    <xsd:element name="PRADateDisposal" ma:index="26" nillable="true" ma:displayName="PRA Date Disposal" ma:format="DateOnly" ma:hidden="true" ma:internalName="PRADateDisposal" ma:readOnly="false">
      <xsd:simpleType>
        <xsd:restriction base="dms:DateTime"/>
      </xsd:simpleType>
    </xsd:element>
    <xsd:element name="PRADateTrigger" ma:index="27" nillable="true" ma:displayName="PRA Date Trigger" ma:format="DateOnly" ma:hidden="true" ma:internalName="PRADateTrigger" ma:readOnly="false">
      <xsd:simpleType>
        <xsd:restriction base="dms:DateTime"/>
      </xsd:simpleType>
    </xsd:element>
    <xsd:element name="PRAText1" ma:index="28" nillable="true" ma:displayName="PRA Text 1" ma:hidden="true" ma:internalName="PRAText1" ma:readOnly="false">
      <xsd:simpleType>
        <xsd:restriction base="dms:Text">
          <xsd:maxLength value="255"/>
        </xsd:restriction>
      </xsd:simpleType>
    </xsd:element>
    <xsd:element name="PRAText2" ma:index="29" nillable="true" ma:displayName="PRA Text 2" ma:hidden="true" ma:internalName="PRAText2" ma:readOnly="false">
      <xsd:simpleType>
        <xsd:restriction base="dms:Text">
          <xsd:maxLength value="255"/>
        </xsd:restriction>
      </xsd:simpleType>
    </xsd:element>
    <xsd:element name="PRAText3" ma:index="30" nillable="true" ma:displayName="PRA Text 3" ma:hidden="true" ma:internalName="PRAText3" ma:readOnly="false">
      <xsd:simpleType>
        <xsd:restriction base="dms:Text">
          <xsd:maxLength value="255"/>
        </xsd:restriction>
      </xsd:simpleType>
    </xsd:element>
    <xsd:element name="PRAText4" ma:index="31" nillable="true" ma:displayName="PRA Text 4" ma:hidden="true" ma:internalName="PRAText4" ma:readOnly="false">
      <xsd:simpleType>
        <xsd:restriction base="dms:Text">
          <xsd:maxLength value="255"/>
        </xsd:restriction>
      </xsd:simpleType>
    </xsd:element>
    <xsd:element name="PRAText5" ma:index="32" nillable="true" ma:displayName="PRA Text 5" ma:hidden="true" ma:internalName="PRAText5" ma:readOnly="false">
      <xsd:simpleType>
        <xsd:restriction base="dms:Text">
          <xsd:maxLength value="255"/>
        </xsd:restriction>
      </xsd:simpleType>
    </xsd:element>
    <xsd:element name="AggregationStatus" ma:index="33" nillable="true" ma:displayName="Aggregation Status" ma:default="Normal" ma:format="Dropdown" ma:hidden="true" ma:internalName="AggregationStatus" ma:readOnly="false">
      <xsd:simpleType>
        <xsd:union memberTypes="dms:Text">
          <xsd:simpleType>
            <xsd:restriction base="dms:Choice">
              <xsd:enumeration value="Delete Soon"/>
              <xsd:enumeration value="Transfer Soon"/>
              <xsd:enumeration value="Appraise Soon"/>
              <xsd:enumeration value="Delete"/>
              <xsd:enumeration value="Transfer"/>
              <xsd:enumeration value="Appraise"/>
              <xsd:enumeration value="Hold"/>
              <xsd:enumeration value="Normal"/>
              <xsd:enumeration value="Archive"/>
            </xsd:restriction>
          </xsd:simpleType>
        </xsd:union>
      </xsd:simpleType>
    </xsd:element>
    <xsd:element name="Project" ma:index="34" nillable="true" ma:displayName="Project" ma:default="NA" ma:hidden="true" ma:internalName="Project" ma:readOnly="false">
      <xsd:simpleType>
        <xsd:restriction base="dms:Text">
          <xsd:maxLength value="255"/>
        </xsd:restriction>
      </xsd:simpleType>
    </xsd:element>
    <xsd:element name="Activity" ma:index="35" nillable="true" ma:displayName="Activity" ma:default="Support for Schools" ma:hidden="true" ma:internalName="Activity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ffb055-6eb4-45a1-bc20-bf2ac0d420da" elementFormDefault="qualified">
    <xsd:import namespace="http://schemas.microsoft.com/office/2006/documentManagement/types"/>
    <xsd:import namespace="http://schemas.microsoft.com/office/infopath/2007/PartnerControls"/>
    <xsd:element name="SecurityClassification" ma:index="14" nillable="true" ma:displayName="Security Classification" ma:format="Dropdown" ma:hidden="true" ma:internalName="SecurityClassification" ma:readOnly="false">
      <xsd:simpleType>
        <xsd:restriction base="dms:Choice">
          <xsd:enumeration value="Confidential"/>
          <xsd:enumeration value="Restricted"/>
          <xsd:enumeration value="Unrestricted"/>
        </xsd:restriction>
      </xsd:simpleType>
    </xsd:element>
    <xsd:element name="KeyWords" ma:index="50" nillable="true" ma:displayName="Key Words" ma:hidden="true" ma:internalName="KeyWords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5c79e5-42ce-4aa0-ac78-b6418001f0d2" elementFormDefault="qualified">
    <xsd:import namespace="http://schemas.microsoft.com/office/2006/documentManagement/types"/>
    <xsd:import namespace="http://schemas.microsoft.com/office/infopath/2007/PartnerControls"/>
    <xsd:element name="AggregationNarrative" ma:index="36" nillable="true" ma:displayName="Aggregation Narrative" ma:hidden="true" ma:internalName="AggregationNarrative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1a514c-9034-4fa3-897a-8352025b26ed" elementFormDefault="qualified">
    <xsd:import namespace="http://schemas.microsoft.com/office/2006/documentManagement/types"/>
    <xsd:import namespace="http://schemas.microsoft.com/office/infopath/2007/PartnerControls"/>
    <xsd:element name="Channel" ma:index="37" nillable="true" ma:displayName="Channel" ma:default="NA" ma:hidden="true" ma:internalName="Channel" ma:readOnly="false">
      <xsd:simpleType>
        <xsd:restriction base="dms:Text">
          <xsd:maxLength value="255"/>
        </xsd:restriction>
      </xsd:simpleType>
    </xsd:element>
    <xsd:element name="Team" ma:index="38" nillable="true" ma:displayName="Team" ma:default="Seminars" ma:hidden="true" ma:internalName="Team" ma:readOnly="false">
      <xsd:simpleType>
        <xsd:restriction base="dms:Text">
          <xsd:maxLength value="255"/>
        </xsd:restriction>
      </xsd:simpleType>
    </xsd:element>
    <xsd:element name="Level2" ma:index="39" nillable="true" ma:displayName="Level2" ma:default="NA" ma:hidden="true" ma:internalName="Level2" ma:readOnly="false">
      <xsd:simpleType>
        <xsd:restriction base="dms:Text">
          <xsd:maxLength value="255"/>
        </xsd:restriction>
      </xsd:simpleType>
    </xsd:element>
    <xsd:element name="Level3" ma:index="40" nillable="true" ma:displayName="Level3" ma:hidden="true" ma:internalName="Level3" ma:readOnly="false">
      <xsd:simpleType>
        <xsd:restriction base="dms:Text">
          <xsd:maxLength value="255"/>
        </xsd:restriction>
      </xsd:simpleType>
    </xsd:element>
    <xsd:element name="Year" ma:index="41" nillable="true" ma:displayName="Year" ma:default="NA" ma:hidden="true" ma:internalName="Year" ma:readOnly="false">
      <xsd:simpleType>
        <xsd:restriction base="dms:Text">
          <xsd:maxLength value="255"/>
        </xsd:restriction>
      </xsd:simpleType>
    </xsd:element>
    <xsd:element name="OverrideLabel" ma:index="42" nillable="true" ma:displayName="Override Label" ma:hidden="true" ma:indexed="true" ma:internalName="OverrideLabel" ma:readOnly="false">
      <xsd:simpleType>
        <xsd:restriction base="dms:Text">
          <xsd:maxLength value="255"/>
        </xsd:restriction>
      </xsd:simpleType>
    </xsd:element>
    <xsd:element name="SetLabel" ma:index="43" nillable="true" ma:displayName="Set Label" ma:default="D10M" ma:hidden="true" ma:indexed="true" ma:internalName="SetLabel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258520-c0a9-44ff-950c-dcf144ec7b27" elementFormDefault="qualified">
    <xsd:import namespace="http://schemas.microsoft.com/office/2006/documentManagement/types"/>
    <xsd:import namespace="http://schemas.microsoft.com/office/infopath/2007/PartnerControls"/>
    <xsd:element name="MāoriActivity" ma:index="46" nillable="true" ma:displayName="Māori Activity" ma:default="NA" ma:internalName="M_x0101_oriActivity">
      <xsd:simpleType>
        <xsd:restriction base="dms:Text">
          <xsd:maxLength value="255"/>
        </xsd:restriction>
      </xsd:simpleType>
    </xsd:element>
    <xsd:element name="MāoriFunction" ma:index="47" nillable="true" ma:displayName="Māori Function" ma:default="Te whakaū kounga i ngā kura" ma:internalName="M_x0101_oriFunction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1ebba-a81c-4d56-bb33-df1ee4123f66" elementFormDefault="qualified">
    <xsd:import namespace="http://schemas.microsoft.com/office/2006/documentManagement/types"/>
    <xsd:import namespace="http://schemas.microsoft.com/office/infopath/2007/PartnerControls"/>
    <xsd:element name="VersionComments" ma:index="48" nillable="true" ma:displayName="Version Comments" ma:internalName="VersionComments">
      <xsd:simpleType>
        <xsd:restriction base="dms:Note">
          <xsd:maxLength value="255"/>
        </xsd:restriction>
      </xsd:simpleType>
    </xsd:element>
    <xsd:element name="ManagerConfidential" ma:index="49" nillable="true" ma:displayName="Manager Confidential" ma:default="NA" ma:hidden="true" ma:internalName="ManagerConfidential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1925e4-69c2-42cd-b8a6-b1240cf8517d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52" nillable="true" ma:taxonomy="true" ma:internalName="lcf76f155ced4ddcb4097134ff3c332f" ma:taxonomyFieldName="MediaServiceImageTags" ma:displayName="Image Tags" ma:readOnly="false" ma:fieldId="{5cf76f15-5ced-4ddc-b409-7134ff3c332f}" ma:taxonomyMulti="true" ma:sspId="fa8a9138-13f7-40e5-b257-a7bd404cb8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54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55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SearchProperties" ma:index="56" nillable="true" ma:displayName="MediaServiceSearchProperties" ma:description="" ma:hidden="true" ma:internalName="MediaServiceSearchProperties" ma:readOnly="true">
      <xsd:simpleType>
        <xsd:restriction base="dms:Note"/>
      </xsd:simpleType>
    </xsd:element>
    <xsd:element name="MediaServiceObjectDetectorVersions" ma:index="5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OCR" ma:index="58" nillable="true" ma:displayName="Extracted Text" ma:description="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59" nillable="true" ma:displayName="MediaServiceGenerationTime" ma:description="" ma:hidden="true" ma:internalName="MediaServiceGenerationTime" ma:readOnly="true">
      <xsd:simpleType>
        <xsd:restriction base="dms:Text"/>
      </xsd:simpleType>
    </xsd:element>
    <xsd:element name="MediaServiceEventHashCode" ma:index="60" nillable="true" ma:displayName="MediaServiceEventHashCode" ma:description="" ma:hidden="true" ma:internalName="MediaServiceEventHashCode" ma:readOnly="true">
      <xsd:simpleType>
        <xsd:restriction base="dms:Text"/>
      </xsd:simpleType>
    </xsd:element>
    <xsd:element name="MediaServiceDateTaken" ma:index="6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6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2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94226B9-CB6E-4907-8D54-0B1477D2E941}">
  <ds:schemaRefs>
    <ds:schemaRef ds:uri="http://schemas.openxmlformats.org/package/2006/metadata/core-properties"/>
    <ds:schemaRef ds:uri="http://schemas.microsoft.com/office/2006/metadata/properties"/>
    <ds:schemaRef ds:uri="9e1925e4-69c2-42cd-b8a6-b1240cf8517d"/>
    <ds:schemaRef ds:uri="93b6df4a-a6fa-462b-b160-1ebb5fd89a4e"/>
    <ds:schemaRef ds:uri="725c79e5-42ce-4aa0-ac78-b6418001f0d2"/>
    <ds:schemaRef ds:uri="15ffb055-6eb4-45a1-bc20-bf2ac0d420da"/>
    <ds:schemaRef ds:uri="9041ebba-a81c-4d56-bb33-df1ee4123f66"/>
    <ds:schemaRef ds:uri="http://purl.org/dc/elements/1.1/"/>
    <ds:schemaRef ds:uri="c91a514c-9034-4fa3-897a-8352025b26ed"/>
    <ds:schemaRef ds:uri="f8258520-c0a9-44ff-950c-dcf144ec7b27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4f9c820c-e7e2-444d-97ee-45f2b3485c1d"/>
  </ds:schemaRefs>
</ds:datastoreItem>
</file>

<file path=customXml/itemProps2.xml><?xml version="1.0" encoding="utf-8"?>
<ds:datastoreItem xmlns:ds="http://schemas.openxmlformats.org/officeDocument/2006/customXml" ds:itemID="{FB1726B6-E76C-446C-93A1-223C91E6CE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7A0338-D2C7-43D1-BD45-2ED2396FAF3A}">
  <ds:schemaRefs>
    <ds:schemaRef ds:uri="15ffb055-6eb4-45a1-bc20-bf2ac0d420da"/>
    <ds:schemaRef ds:uri="4f9c820c-e7e2-444d-97ee-45f2b3485c1d"/>
    <ds:schemaRef ds:uri="725c79e5-42ce-4aa0-ac78-b6418001f0d2"/>
    <ds:schemaRef ds:uri="9041ebba-a81c-4d56-bb33-df1ee4123f66"/>
    <ds:schemaRef ds:uri="93b6df4a-a6fa-462b-b160-1ebb5fd89a4e"/>
    <ds:schemaRef ds:uri="9e1925e4-69c2-42cd-b8a6-b1240cf8517d"/>
    <ds:schemaRef ds:uri="c91a514c-9034-4fa3-897a-8352025b26ed"/>
    <ds:schemaRef ds:uri="f8258520-c0a9-44ff-950c-dcf144ec7b2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31242CC7-C68C-4496-B4AC-89446FA4B6E3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NZQA_Secondary Providers</Template>
  <TotalTime>40</TotalTime>
  <Words>923</Words>
  <Application>Microsoft Office PowerPoint</Application>
  <PresentationFormat>Widescreen</PresentationFormat>
  <Paragraphs>130</Paragraphs>
  <Slides>14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Kete</vt:lpstr>
      <vt:lpstr>Teachers new to NCEA  standards-based assessment</vt:lpstr>
      <vt:lpstr>Nau mai haere mai! </vt:lpstr>
      <vt:lpstr>NCEA at a glance = 80 credit qualification</vt:lpstr>
      <vt:lpstr>Levels 1, 2 and 3 NCEA  requirements</vt:lpstr>
      <vt:lpstr>The Co-requisite requirement – for Levels 1, 2, 3</vt:lpstr>
      <vt:lpstr>NCEA requirements - quiz</vt:lpstr>
      <vt:lpstr>Standards-based assessment for NCEA</vt:lpstr>
      <vt:lpstr>Student-centred internal assessment</vt:lpstr>
      <vt:lpstr>PowerPoint Presentation</vt:lpstr>
      <vt:lpstr>An Internal Achievement Standard</vt:lpstr>
      <vt:lpstr>Assessment and Quality Assurance for NCEA</vt:lpstr>
      <vt:lpstr>Good luck – you’ll be fine! </vt:lpstr>
      <vt:lpstr>PowerPoint Presentation</vt:lpstr>
      <vt:lpstr>Kia ora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Heading goes here and here</dc:title>
  <dc:creator>Jackie Power</dc:creator>
  <cp:lastModifiedBy>Alice Wards</cp:lastModifiedBy>
  <cp:revision>14</cp:revision>
  <dcterms:created xsi:type="dcterms:W3CDTF">2023-06-15T21:33:30Z</dcterms:created>
  <dcterms:modified xsi:type="dcterms:W3CDTF">2025-02-16T23:57:53Z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0x010100ECEAAB0C2FC4214196397CD86E32EF3900E8E58E367DAD924EA41FD814755027E2</vt:lpwstr>
  </property>
  <property fmtid="{D5CDD505-2E9C-101B-9397-08002B2CF9AE}" pid="3" name="_dlc_DocIdItemGuid">
    <vt:lpwstr>c8c6d846-c143-41eb-b648-3951b2826057</vt:lpwstr>
  </property>
  <property fmtid="{D5CDD505-2E9C-101B-9397-08002B2CF9AE}" pid="4" name="MediaServiceImageTags">
    <vt:lpwstr/>
  </property>
</Properties>
</file>